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0058400" cy="7772400"/>
  <p:notesSz cx="7010400" cy="92964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5213" autoAdjust="0"/>
  </p:normalViewPr>
  <p:slideViewPr>
    <p:cSldViewPr snapToGrid="0">
      <p:cViewPr>
        <p:scale>
          <a:sx n="130" d="100"/>
          <a:sy n="130" d="100"/>
        </p:scale>
        <p:origin x="-972" y="-19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0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2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1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8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9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7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6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D4C1-39A0-4E0D-B2F3-6263B0B76813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DDD8-372C-4104-942C-052C1685F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5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4426" y="133647"/>
            <a:ext cx="4358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Dallas Youth Garden - Garden Plan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61480" y="1051399"/>
            <a:ext cx="9183810" cy="5130326"/>
            <a:chOff x="439075" y="410287"/>
            <a:chExt cx="11012094" cy="557705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5400000">
              <a:off x="2254743" y="-1405381"/>
              <a:ext cx="5558622" cy="9189958"/>
            </a:xfrm>
            <a:prstGeom prst="rect">
              <a:avLst/>
            </a:prstGeom>
            <a:ln cmpd="sng">
              <a:noFill/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5400000">
              <a:off x="7743325" y="2279497"/>
              <a:ext cx="5557965" cy="1857722"/>
            </a:xfrm>
            <a:prstGeom prst="rect">
              <a:avLst/>
            </a:prstGeom>
            <a:ln cmpd="sng">
              <a:noFill/>
            </a:ln>
          </p:spPr>
        </p:pic>
      </p:grpSp>
      <p:sp>
        <p:nvSpPr>
          <p:cNvPr id="21" name="TextBox 20"/>
          <p:cNvSpPr txBox="1"/>
          <p:nvPr/>
        </p:nvSpPr>
        <p:spPr>
          <a:xfrm>
            <a:off x="6913035" y="198408"/>
            <a:ext cx="3103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 ____________________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90283" y="6405927"/>
            <a:ext cx="5499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Block = 1 Ft  -- Active Planting Space =  24’ x 48’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2450" y="789954"/>
            <a:ext cx="8711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4               8             12              16              20             24              28              32             36              40              44            48    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982785"/>
            <a:ext cx="338554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361479" y="1101760"/>
            <a:ext cx="9136185" cy="50323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4" name="TextBox 3"/>
          <p:cNvSpPr txBox="1"/>
          <p:nvPr/>
        </p:nvSpPr>
        <p:spPr>
          <a:xfrm>
            <a:off x="6448997" y="7097554"/>
            <a:ext cx="29738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  <a:r>
              <a:rPr lang="en-US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en-US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For each variety draw row border and clearly label.</a:t>
            </a:r>
          </a:p>
          <a:p>
            <a:r>
              <a:rPr lang="en-US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Fill in box (c) where companions exit.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2906" y="6306197"/>
            <a:ext cx="4540393" cy="14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 1 Flower (in 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row) – 1 Tomato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16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 (end of two rows could be used for one experiment each)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planting radishes, then plant in first 5 rows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more than 2 rows of flowers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 AND 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copy the sample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05950" y="608647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6051" y="6174948"/>
            <a:ext cx="571500" cy="101600"/>
            <a:chOff x="565150" y="6165850"/>
            <a:chExt cx="571500" cy="101600"/>
          </a:xfrm>
        </p:grpSpPr>
        <p:sp>
          <p:nvSpPr>
            <p:cNvPr id="3" name="Rectangle 2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36249" y="6172673"/>
            <a:ext cx="571500" cy="101600"/>
            <a:chOff x="565150" y="6165850"/>
            <a:chExt cx="571500" cy="101600"/>
          </a:xfrm>
        </p:grpSpPr>
        <p:sp>
          <p:nvSpPr>
            <p:cNvPr id="20" name="Rectangle 19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05072" y="6172674"/>
            <a:ext cx="571500" cy="101600"/>
            <a:chOff x="565150" y="6165850"/>
            <a:chExt cx="571500" cy="101600"/>
          </a:xfrm>
        </p:grpSpPr>
        <p:sp>
          <p:nvSpPr>
            <p:cNvPr id="27" name="Rectangle 26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864797" y="6177223"/>
            <a:ext cx="571500" cy="101600"/>
            <a:chOff x="565150" y="6165850"/>
            <a:chExt cx="571500" cy="101600"/>
          </a:xfrm>
        </p:grpSpPr>
        <p:sp>
          <p:nvSpPr>
            <p:cNvPr id="30" name="Rectangle 29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644995" y="6174948"/>
            <a:ext cx="571500" cy="101600"/>
            <a:chOff x="565150" y="6165850"/>
            <a:chExt cx="571500" cy="101600"/>
          </a:xfrm>
        </p:grpSpPr>
        <p:sp>
          <p:nvSpPr>
            <p:cNvPr id="33" name="Rectangle 32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13818" y="6174949"/>
            <a:ext cx="571500" cy="101600"/>
            <a:chOff x="565150" y="6165850"/>
            <a:chExt cx="571500" cy="101600"/>
          </a:xfrm>
        </p:grpSpPr>
        <p:sp>
          <p:nvSpPr>
            <p:cNvPr id="37" name="Rectangle 36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139425" y="6172674"/>
            <a:ext cx="571500" cy="101600"/>
            <a:chOff x="565150" y="6165850"/>
            <a:chExt cx="571500" cy="101600"/>
          </a:xfrm>
        </p:grpSpPr>
        <p:sp>
          <p:nvSpPr>
            <p:cNvPr id="40" name="Rectangle 39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919623" y="6170399"/>
            <a:ext cx="571500" cy="101600"/>
            <a:chOff x="565150" y="6165850"/>
            <a:chExt cx="571500" cy="101600"/>
          </a:xfrm>
        </p:grpSpPr>
        <p:sp>
          <p:nvSpPr>
            <p:cNvPr id="43" name="Rectangle 42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688446" y="6170400"/>
            <a:ext cx="571500" cy="101600"/>
            <a:chOff x="565150" y="6165850"/>
            <a:chExt cx="571500" cy="101600"/>
          </a:xfrm>
        </p:grpSpPr>
        <p:sp>
          <p:nvSpPr>
            <p:cNvPr id="46" name="Rectangle 45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32247" y="6172673"/>
            <a:ext cx="571500" cy="101600"/>
            <a:chOff x="565150" y="6165850"/>
            <a:chExt cx="571500" cy="101600"/>
          </a:xfrm>
        </p:grpSpPr>
        <p:sp>
          <p:nvSpPr>
            <p:cNvPr id="49" name="Rectangle 48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03346" y="6174947"/>
            <a:ext cx="571500" cy="101600"/>
            <a:chOff x="565150" y="6165850"/>
            <a:chExt cx="571500" cy="101600"/>
          </a:xfrm>
        </p:grpSpPr>
        <p:sp>
          <p:nvSpPr>
            <p:cNvPr id="52" name="Rectangle 51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942600" y="6177222"/>
            <a:ext cx="571500" cy="101600"/>
            <a:chOff x="565150" y="6165850"/>
            <a:chExt cx="571500" cy="101600"/>
          </a:xfrm>
        </p:grpSpPr>
        <p:sp>
          <p:nvSpPr>
            <p:cNvPr id="58" name="Rectangle 57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363940" y="6181298"/>
            <a:ext cx="9146560" cy="966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6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33604" y="0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Variety Work Sheet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4457699" cy="77728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 Worksheet 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(to be typed into your web site before June 1)</a:t>
            </a:r>
          </a:p>
          <a:p>
            <a:pPr>
              <a:lnSpc>
                <a:spcPct val="115000"/>
              </a:lnSpc>
            </a:pPr>
            <a:endParaRPr lang="en-US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you want to be an garden intern? 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your goals for working at the Dallas Youth Garden this summer? 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 Grow and provide fresh produce to the Food Assistance Program. </a:t>
            </a: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</a:p>
          <a:p>
            <a:pPr>
              <a:lnSpc>
                <a:spcPct val="115000"/>
              </a:lnSpc>
              <a:tabLst>
                <a:tab pos="0" algn="l"/>
              </a:tabLst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tabLst>
                <a:tab pos="0" algn="l"/>
              </a:tabLst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</a:p>
          <a:p>
            <a:pPr marL="179611"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611"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you hope to learn from working at the Dallas Youth Garden? 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</a:p>
          <a:p>
            <a:pPr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</a:p>
          <a:p>
            <a:pPr marL="179611"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611"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you think your biggest challenge will be? 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your favorite vegetable?  ____________________________</a:t>
            </a: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Why?</a:t>
            </a: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one or two sentences what do you think a “LEADER” is? </a:t>
            </a: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leadership skill do you hope to contribute to the garden ? 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611">
              <a:lnSpc>
                <a:spcPct val="115000"/>
              </a:lnSpc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179611"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611"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611">
              <a:lnSpc>
                <a:spcPct val="115000"/>
              </a:lnSpc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 </a:t>
            </a:r>
          </a:p>
          <a:p>
            <a:pPr>
              <a:lnSpc>
                <a:spcPct val="115000"/>
              </a:lnSpc>
            </a:pP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tabLst>
                <a:tab pos="5074011" algn="l"/>
                <a:tab pos="6106775" algn="l"/>
              </a:tabLst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agree to follow my plan and all garden rules during my internship. </a:t>
            </a:r>
          </a:p>
          <a:p>
            <a:pPr>
              <a:lnSpc>
                <a:spcPct val="115000"/>
              </a:lnSpc>
              <a:tabLst>
                <a:tab pos="5074011" algn="l"/>
                <a:tab pos="6106775" algn="l"/>
              </a:tabLst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tabLst>
                <a:tab pos="5074011" algn="l"/>
                <a:tab pos="6106775" algn="l"/>
              </a:tabLst>
            </a:pPr>
            <a:endParaRPr lang="en-U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tabLst>
                <a:tab pos="5074011" algn="l"/>
                <a:tab pos="6106775" algn="l"/>
              </a:tabLst>
            </a:pPr>
            <a:r>
              <a:rPr lang="en-US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                   Signature                                                                                                    Date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77966"/>
              </p:ext>
            </p:extLst>
          </p:nvPr>
        </p:nvGraphicFramePr>
        <p:xfrm>
          <a:off x="4456043" y="297699"/>
          <a:ext cx="5602358" cy="5576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8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6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7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Variety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Seeds/Row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Row Width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Yield Per Row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Harvest Month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 Rows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Planned Total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Companion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</a:t>
                      </a:r>
                    </a:p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Companion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Beans 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4oz 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3ft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10lb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July/Aug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beats,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cabbage, squash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onions,  peppers</a:t>
                      </a: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9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Beets 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¼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oz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15lb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Aug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beans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cabbage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abbage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starts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LBS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tomatoes, marigolds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97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_  Ca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rrots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2-3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grams (4/in)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</a:t>
                      </a:r>
                      <a:r>
                        <a:rPr lang="fr-FR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onions</a:t>
                      </a:r>
                      <a:r>
                        <a:rPr lang="fr-FR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radishes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65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Cucumber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(2/hill)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cabbage, radishes, marigolds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65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Lettuce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2  oz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10lb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July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100/row 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(2 -3 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July/August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cabbage, carrots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55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Pepper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16/row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basil, carrots, onions, tomatoes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adish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2-3 grams (4/in)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cucumbers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3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Squash</a:t>
                      </a:r>
                    </a:p>
                    <a:p>
                      <a:pPr algn="l" rtl="0" fontAlgn="t"/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Crookneck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tomato</a:t>
                      </a: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82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Squash</a:t>
                      </a:r>
                    </a:p>
                    <a:p>
                      <a:pPr algn="l" rtl="0" fontAlgn="t"/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Yellow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tomato</a:t>
                      </a: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22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Squash</a:t>
                      </a:r>
                    </a:p>
                    <a:p>
                      <a:pPr algn="l" rtl="0" fontAlgn="t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Acorn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tomato</a:t>
                      </a: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Squash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l" rtl="0" fontAlgn="t"/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Butternut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tomato</a:t>
                      </a: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Tomato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8-10 starts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</a:p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basil, cabbage, carrots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6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Zucchini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tomato</a:t>
                      </a: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7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69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Marigold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(4-6/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cucumber, lettuce, squash, tomato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69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Zinnia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 (4-6/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Squash, pepper, tomato, cabbage, 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2075319386"/>
                  </a:ext>
                </a:extLst>
              </a:tr>
              <a:tr h="24697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 oz</a:t>
                      </a: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Summer squashes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403" y="6013138"/>
            <a:ext cx="20592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Total Optimal Yield:________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86675" y="7064514"/>
            <a:ext cx="2371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Directions</a:t>
            </a:r>
            <a:r>
              <a:rPr lang="en-US" sz="1000" i="1" dirty="0"/>
              <a:t>: Check Variety Box if planned </a:t>
            </a:r>
          </a:p>
          <a:p>
            <a:r>
              <a:rPr lang="en-US" sz="1000" i="1" dirty="0"/>
              <a:t>Enter # Rows Planned (2 or less) </a:t>
            </a:r>
          </a:p>
          <a:p>
            <a:r>
              <a:rPr lang="en-US" sz="1000" i="1" dirty="0"/>
              <a:t>Planned Total  = </a:t>
            </a:r>
            <a:r>
              <a:rPr lang="en-US" sz="1000" i="1" dirty="0" err="1"/>
              <a:t>YieldPerRow</a:t>
            </a:r>
            <a:r>
              <a:rPr lang="en-US" sz="1000" i="1" dirty="0"/>
              <a:t> * #Rows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9160" y="692163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94828" y="961805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484092" y="1163206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38" y="1412997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495814" y="1707561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491873" y="1987151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73737" y="3165196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473576" y="2856109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76132" y="2551416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79816" y="2266728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76828" y="3423097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93234" y="3715908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66067" y="4643584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474319" y="4360613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487767" y="4059991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83624" y="5047789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250329" y="0"/>
            <a:ext cx="2919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 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59412" y="5367325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529235" y="6274748"/>
            <a:ext cx="4809048" cy="14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- 1 Flower – 1 Tomato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16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 (end of two rows could be used for one experiment each)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 is a flower (Zinnia or Marigold)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more than 2 rows of flowers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 AND 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copy the sample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F0AAD63-D464-4E1F-B23C-D5145915B722}"/>
              </a:ext>
            </a:extLst>
          </p:cNvPr>
          <p:cNvSpPr/>
          <p:nvPr/>
        </p:nvSpPr>
        <p:spPr>
          <a:xfrm>
            <a:off x="4459412" y="5636618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5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426" y="133647"/>
            <a:ext cx="4358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Dallas Youth Garden - Garden Plan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6732" y="1031850"/>
            <a:ext cx="9183810" cy="5130326"/>
            <a:chOff x="439075" y="410287"/>
            <a:chExt cx="11012094" cy="55770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5400000">
              <a:off x="2254743" y="-1405381"/>
              <a:ext cx="5558622" cy="9189958"/>
            </a:xfrm>
            <a:prstGeom prst="rect">
              <a:avLst/>
            </a:prstGeom>
            <a:ln cmpd="sng"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5400000">
              <a:off x="7743325" y="2279497"/>
              <a:ext cx="5557965" cy="1857722"/>
            </a:xfrm>
            <a:prstGeom prst="rect">
              <a:avLst/>
            </a:prstGeom>
            <a:ln cmpd="sng">
              <a:noFill/>
            </a:ln>
          </p:spPr>
        </p:pic>
      </p:grpSp>
      <p:sp>
        <p:nvSpPr>
          <p:cNvPr id="8" name="TextBox 7"/>
          <p:cNvSpPr txBox="1"/>
          <p:nvPr/>
        </p:nvSpPr>
        <p:spPr>
          <a:xfrm>
            <a:off x="6913035" y="198408"/>
            <a:ext cx="3151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 _</a:t>
            </a:r>
            <a:r>
              <a:rPr lang="en-US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Dean Sample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0283" y="6405927"/>
            <a:ext cx="5499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Block = 1 Ft  -- Active Planting Space =  24’ x 48’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2450" y="789954"/>
            <a:ext cx="87119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4               8             12              16              20             24              28              32             36              40              44            48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82785"/>
            <a:ext cx="338554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846" y="1063256"/>
            <a:ext cx="9154661" cy="502831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1"/>
          </a:p>
        </p:txBody>
      </p:sp>
      <p:sp>
        <p:nvSpPr>
          <p:cNvPr id="13" name="TextBox 12"/>
          <p:cNvSpPr txBox="1"/>
          <p:nvPr/>
        </p:nvSpPr>
        <p:spPr>
          <a:xfrm>
            <a:off x="6448997" y="7097554"/>
            <a:ext cx="29738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  <a:r>
              <a:rPr lang="en-US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en-US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For each variety draw row border and clearly label.</a:t>
            </a:r>
          </a:p>
          <a:p>
            <a:r>
              <a:rPr lang="en-US" sz="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Fill in box (c) where companions exit.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907" y="6306197"/>
            <a:ext cx="3905254" cy="1277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Rules</a:t>
            </a:r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Rows: 1 Zucchini  - 1 Flower – 1 Tomato – 1 Herb – 1 squash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least 17 </a:t>
            </a:r>
            <a:r>
              <a:rPr lang="en-US" sz="943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943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row is a flower (Zinnia or Marigold)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at least 3 Companion Plantings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Non-Companions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 no more than 2 of the same variety  per garden </a:t>
            </a:r>
          </a:p>
          <a:p>
            <a:r>
              <a:rPr lang="en-US" sz="94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Harvest something in July, August, September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05950" y="608647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56051" y="6174948"/>
            <a:ext cx="571500" cy="101600"/>
            <a:chOff x="565150" y="6165850"/>
            <a:chExt cx="571500" cy="101600"/>
          </a:xfrm>
        </p:grpSpPr>
        <p:sp>
          <p:nvSpPr>
            <p:cNvPr id="17" name="Rectangle 16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36249" y="6172673"/>
            <a:ext cx="571500" cy="101600"/>
            <a:chOff x="565150" y="6165850"/>
            <a:chExt cx="571500" cy="101600"/>
          </a:xfrm>
        </p:grpSpPr>
        <p:sp>
          <p:nvSpPr>
            <p:cNvPr id="20" name="Rectangle 19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05072" y="6172674"/>
            <a:ext cx="571500" cy="101600"/>
            <a:chOff x="565150" y="6165850"/>
            <a:chExt cx="571500" cy="101600"/>
          </a:xfrm>
        </p:grpSpPr>
        <p:sp>
          <p:nvSpPr>
            <p:cNvPr id="23" name="Rectangle 22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64797" y="6177223"/>
            <a:ext cx="571500" cy="101600"/>
            <a:chOff x="565150" y="6165850"/>
            <a:chExt cx="571500" cy="101600"/>
          </a:xfrm>
        </p:grpSpPr>
        <p:sp>
          <p:nvSpPr>
            <p:cNvPr id="26" name="Rectangle 25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44995" y="6174948"/>
            <a:ext cx="571500" cy="101600"/>
            <a:chOff x="565150" y="6165850"/>
            <a:chExt cx="571500" cy="101600"/>
          </a:xfrm>
        </p:grpSpPr>
        <p:sp>
          <p:nvSpPr>
            <p:cNvPr id="29" name="Rectangle 28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13818" y="6174949"/>
            <a:ext cx="571500" cy="101600"/>
            <a:chOff x="565150" y="6165850"/>
            <a:chExt cx="571500" cy="101600"/>
          </a:xfrm>
        </p:grpSpPr>
        <p:sp>
          <p:nvSpPr>
            <p:cNvPr id="32" name="Rectangle 31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139425" y="6172674"/>
            <a:ext cx="571500" cy="101600"/>
            <a:chOff x="565150" y="6165850"/>
            <a:chExt cx="571500" cy="101600"/>
          </a:xfrm>
        </p:grpSpPr>
        <p:sp>
          <p:nvSpPr>
            <p:cNvPr id="35" name="Rectangle 34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919623" y="6170399"/>
            <a:ext cx="571500" cy="101600"/>
            <a:chOff x="565150" y="6165850"/>
            <a:chExt cx="571500" cy="101600"/>
          </a:xfrm>
        </p:grpSpPr>
        <p:sp>
          <p:nvSpPr>
            <p:cNvPr id="38" name="Rectangle 37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88446" y="6170400"/>
            <a:ext cx="571500" cy="101600"/>
            <a:chOff x="565150" y="6165850"/>
            <a:chExt cx="571500" cy="101600"/>
          </a:xfrm>
        </p:grpSpPr>
        <p:sp>
          <p:nvSpPr>
            <p:cNvPr id="41" name="Rectangle 40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432247" y="6172673"/>
            <a:ext cx="571500" cy="101600"/>
            <a:chOff x="565150" y="6165850"/>
            <a:chExt cx="571500" cy="101600"/>
          </a:xfrm>
        </p:grpSpPr>
        <p:sp>
          <p:nvSpPr>
            <p:cNvPr id="44" name="Rectangle 43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03346" y="6174947"/>
            <a:ext cx="571500" cy="101600"/>
            <a:chOff x="565150" y="6165850"/>
            <a:chExt cx="571500" cy="101600"/>
          </a:xfrm>
        </p:grpSpPr>
        <p:sp>
          <p:nvSpPr>
            <p:cNvPr id="47" name="Rectangle 46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942600" y="6177222"/>
            <a:ext cx="571500" cy="101600"/>
            <a:chOff x="565150" y="6165850"/>
            <a:chExt cx="571500" cy="101600"/>
          </a:xfrm>
        </p:grpSpPr>
        <p:sp>
          <p:nvSpPr>
            <p:cNvPr id="50" name="Rectangle 49"/>
            <p:cNvSpPr/>
            <p:nvPr/>
          </p:nvSpPr>
          <p:spPr>
            <a:xfrm>
              <a:off x="565150" y="6165850"/>
              <a:ext cx="571500" cy="101600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58493" y="6168123"/>
              <a:ext cx="210498" cy="91649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363940" y="6181298"/>
            <a:ext cx="9146560" cy="966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776177" y="1082806"/>
            <a:ext cx="0" cy="49654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180754" y="3104707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Zinnia</a:t>
            </a:r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1508965" y="1072174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6200000">
            <a:off x="699608" y="3089318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Zucchini</a:t>
            </a:r>
            <a:endParaRPr lang="en-US" sz="1400" b="1" dirty="0"/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1872303" y="1082806"/>
            <a:ext cx="28353" cy="5011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656711" y="1091323"/>
            <a:ext cx="0" cy="49654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6200000">
            <a:off x="1306916" y="3071598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Radish</a:t>
            </a:r>
            <a:endParaRPr lang="en-US" sz="1400" b="1" dirty="0"/>
          </a:p>
        </p:txBody>
      </p:sp>
      <p:sp>
        <p:nvSpPr>
          <p:cNvPr id="63" name="Rectangle 62"/>
          <p:cNvSpPr/>
          <p:nvPr/>
        </p:nvSpPr>
        <p:spPr>
          <a:xfrm>
            <a:off x="1148317" y="6166884"/>
            <a:ext cx="627320" cy="1063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1897368" y="3114128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Tomato</a:t>
            </a:r>
            <a:endParaRPr lang="en-US" sz="1400" b="1" dirty="0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3021762" y="1095439"/>
            <a:ext cx="28353" cy="5011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rot="16200000">
            <a:off x="2548544" y="3085775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Basil</a:t>
            </a:r>
            <a:endParaRPr lang="en-US" sz="1400" b="1" dirty="0"/>
          </a:p>
        </p:txBody>
      </p:sp>
      <p:cxnSp>
        <p:nvCxnSpPr>
          <p:cNvPr id="70" name="Straight Connector 69"/>
          <p:cNvCxnSpPr/>
          <p:nvPr/>
        </p:nvCxnSpPr>
        <p:spPr>
          <a:xfrm flipH="1" flipV="1">
            <a:off x="3800910" y="1062685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2479601" y="3121217"/>
            <a:ext cx="1846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Crookneck Squash</a:t>
            </a:r>
            <a:endParaRPr lang="en-US" sz="1400" b="1" dirty="0"/>
          </a:p>
        </p:txBody>
      </p:sp>
      <p:cxnSp>
        <p:nvCxnSpPr>
          <p:cNvPr id="72" name="Straight Connector 71"/>
          <p:cNvCxnSpPr/>
          <p:nvPr/>
        </p:nvCxnSpPr>
        <p:spPr>
          <a:xfrm flipH="1" flipV="1">
            <a:off x="4206949" y="1091610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3489361" y="3114129"/>
            <a:ext cx="1067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Marigolds</a:t>
            </a:r>
            <a:endParaRPr lang="en-US" sz="1400" b="1" dirty="0"/>
          </a:p>
        </p:txBody>
      </p:sp>
      <p:sp>
        <p:nvSpPr>
          <p:cNvPr id="74" name="Rectangle 73"/>
          <p:cNvSpPr/>
          <p:nvPr/>
        </p:nvSpPr>
        <p:spPr>
          <a:xfrm>
            <a:off x="3501657" y="6170428"/>
            <a:ext cx="549348" cy="10278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4759841" y="1059712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6200000">
            <a:off x="3897836" y="3114128"/>
            <a:ext cx="1101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Cucumber</a:t>
            </a:r>
            <a:endParaRPr lang="en-US" sz="1400" b="1" dirty="0"/>
          </a:p>
        </p:txBody>
      </p:sp>
      <p:sp>
        <p:nvSpPr>
          <p:cNvPr id="77" name="Rectangle 76"/>
          <p:cNvSpPr/>
          <p:nvPr/>
        </p:nvSpPr>
        <p:spPr>
          <a:xfrm>
            <a:off x="4121891" y="6163340"/>
            <a:ext cx="368994" cy="1121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 rot="16200000">
            <a:off x="4542867" y="3234630"/>
            <a:ext cx="96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Cabbage</a:t>
            </a:r>
            <a:endParaRPr lang="en-US" sz="1400" b="1" dirty="0"/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5350578" y="1055882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5716830" y="1060798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112579" y="1065714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16200000">
            <a:off x="5034480" y="3217424"/>
            <a:ext cx="96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Cabbage</a:t>
            </a:r>
            <a:endParaRPr lang="en-US" sz="1400" b="1" dirty="0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5524965" y="3251837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Onion</a:t>
            </a:r>
            <a:endParaRPr lang="en-US" sz="1400" b="1" dirty="0"/>
          </a:p>
        </p:txBody>
      </p:sp>
      <p:sp>
        <p:nvSpPr>
          <p:cNvPr id="84" name="Rectangle 83"/>
          <p:cNvSpPr/>
          <p:nvPr/>
        </p:nvSpPr>
        <p:spPr>
          <a:xfrm>
            <a:off x="5520530" y="6183005"/>
            <a:ext cx="415696" cy="9243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6464083" y="1070630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16200000">
            <a:off x="5914947" y="3249379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Lettuce</a:t>
            </a:r>
            <a:endParaRPr lang="en-US" sz="1400" b="1" dirty="0"/>
          </a:p>
        </p:txBody>
      </p:sp>
      <p:sp>
        <p:nvSpPr>
          <p:cNvPr id="87" name="TextBox 86"/>
          <p:cNvSpPr txBox="1"/>
          <p:nvPr/>
        </p:nvSpPr>
        <p:spPr>
          <a:xfrm rot="16200000">
            <a:off x="6298030" y="3313288"/>
            <a:ext cx="755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Carrot</a:t>
            </a:r>
            <a:endParaRPr lang="en-US" sz="1400" b="1" dirty="0"/>
          </a:p>
        </p:txBody>
      </p:sp>
      <p:cxnSp>
        <p:nvCxnSpPr>
          <p:cNvPr id="88" name="Straight Connector 87"/>
          <p:cNvCxnSpPr/>
          <p:nvPr/>
        </p:nvCxnSpPr>
        <p:spPr>
          <a:xfrm flipH="1" flipV="1">
            <a:off x="6874579" y="1046049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7427645" y="1060798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rot="16200000">
            <a:off x="6709813" y="3303456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Tomato</a:t>
            </a:r>
            <a:endParaRPr lang="en-US" sz="1400" b="1" dirty="0"/>
          </a:p>
        </p:txBody>
      </p:sp>
      <p:sp>
        <p:nvSpPr>
          <p:cNvPr id="91" name="Rectangle 90"/>
          <p:cNvSpPr/>
          <p:nvPr/>
        </p:nvSpPr>
        <p:spPr>
          <a:xfrm>
            <a:off x="6720066" y="6180547"/>
            <a:ext cx="415696" cy="9243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H="1" flipV="1">
            <a:off x="7808644" y="1043590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6200000">
            <a:off x="7248072" y="3286249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Chard</a:t>
            </a:r>
            <a:endParaRPr lang="en-US" sz="1400" b="1" dirty="0"/>
          </a:p>
        </p:txBody>
      </p:sp>
      <p:sp>
        <p:nvSpPr>
          <p:cNvPr id="94" name="TextBox 93"/>
          <p:cNvSpPr txBox="1"/>
          <p:nvPr/>
        </p:nvSpPr>
        <p:spPr>
          <a:xfrm rot="16200000">
            <a:off x="7614648" y="3283791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Pepper</a:t>
            </a:r>
            <a:endParaRPr lang="en-US" sz="1400" b="1" dirty="0"/>
          </a:p>
        </p:txBody>
      </p:sp>
      <p:cxnSp>
        <p:nvCxnSpPr>
          <p:cNvPr id="95" name="Straight Connector 94"/>
          <p:cNvCxnSpPr/>
          <p:nvPr/>
        </p:nvCxnSpPr>
        <p:spPr>
          <a:xfrm flipH="1" flipV="1">
            <a:off x="8403496" y="1063255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16200000">
            <a:off x="9073997" y="3481527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Dill</a:t>
            </a:r>
            <a:endParaRPr lang="en-US" sz="1400" b="1" dirty="0"/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9109780" y="1036490"/>
            <a:ext cx="14177" cy="5022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 rot="16200000">
            <a:off x="7897475" y="3116576"/>
            <a:ext cx="1653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Squash</a:t>
            </a:r>
            <a:endParaRPr lang="en-US" sz="1400" b="1" dirty="0"/>
          </a:p>
        </p:txBody>
      </p:sp>
      <p:sp>
        <p:nvSpPr>
          <p:cNvPr id="99" name="Rectangle 98"/>
          <p:cNvSpPr/>
          <p:nvPr/>
        </p:nvSpPr>
        <p:spPr>
          <a:xfrm>
            <a:off x="8910475" y="6196115"/>
            <a:ext cx="415696" cy="9243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3604" y="0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Variety Work Sheet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8771" y="6292155"/>
            <a:ext cx="34399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Rules </a:t>
            </a:r>
          </a:p>
          <a:p>
            <a:r>
              <a:rPr lang="en-US" sz="1050" dirty="0"/>
              <a:t>Rows: 1 Zucchini  - 1 Flower – 1 Tomato – 1 Herb – 1 squash</a:t>
            </a:r>
          </a:p>
          <a:p>
            <a:r>
              <a:rPr lang="en-US" sz="1050" dirty="0"/>
              <a:t>At least 17 </a:t>
            </a:r>
            <a:r>
              <a:rPr lang="en-US" sz="1050" u="sng" dirty="0"/>
              <a:t>full</a:t>
            </a:r>
            <a:r>
              <a:rPr lang="en-US" sz="1050" dirty="0"/>
              <a:t> rows</a:t>
            </a:r>
          </a:p>
          <a:p>
            <a:r>
              <a:rPr lang="en-US" sz="1050" dirty="0"/>
              <a:t>1</a:t>
            </a:r>
            <a:r>
              <a:rPr lang="en-US" sz="1050" baseline="30000" dirty="0"/>
              <a:t>st</a:t>
            </a:r>
            <a:r>
              <a:rPr lang="en-US" sz="1050" dirty="0"/>
              <a:t> row is a flower (Zinnia or Marigold)</a:t>
            </a:r>
          </a:p>
          <a:p>
            <a:r>
              <a:rPr lang="en-US" sz="1050" dirty="0"/>
              <a:t>Use at least 3 Companion Plantings</a:t>
            </a:r>
          </a:p>
          <a:p>
            <a:r>
              <a:rPr lang="en-US" sz="1050" dirty="0"/>
              <a:t>Avoid Non-Companions </a:t>
            </a:r>
          </a:p>
          <a:p>
            <a:r>
              <a:rPr lang="en-US" sz="1050" dirty="0"/>
              <a:t>Plant no more than 2 of the same variety  per garden </a:t>
            </a:r>
          </a:p>
          <a:p>
            <a:r>
              <a:rPr lang="en-US" sz="1050" dirty="0"/>
              <a:t>Harvest something in July, August, September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493"/>
              </p:ext>
            </p:extLst>
          </p:nvPr>
        </p:nvGraphicFramePr>
        <p:xfrm>
          <a:off x="4456043" y="297699"/>
          <a:ext cx="5602358" cy="5819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0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8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6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74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Variety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Seeds/Row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Row Width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Yield Per Row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Harvest Month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# Rows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Planned Total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Companion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</a:t>
                      </a:r>
                    </a:p>
                    <a:p>
                      <a:pPr algn="l" rtl="0" fontAlgn="t"/>
                      <a:r>
                        <a:rPr lang="en-US" sz="8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Companion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abbage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starts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LBS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tomatoes, marigolds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Lettuce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97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_  Ca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rrots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2-3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grams (4/in)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</a:t>
                      </a:r>
                      <a:r>
                        <a:rPr lang="fr-FR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chives</a:t>
                      </a:r>
                      <a:r>
                        <a:rPr lang="fr-FR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lettuce</a:t>
                      </a:r>
                      <a:r>
                        <a:rPr lang="fr-FR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onions</a:t>
                      </a:r>
                      <a:r>
                        <a:rPr lang="fr-FR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fr-FR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radishes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Chard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l" rtl="0" fontAlgn="t"/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S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 gm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(4/in)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July/August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cabbage, carrots, lettuce, onion,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814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Cucumber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(2/hill)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cabbage, radishes, sunflowers, marigolds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9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2-3 grams (2/in)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basil, dill, carrots, marigolds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9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ettuce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(4/in)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green onions, radishes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100/row 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(2 -3 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July/August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cabbage, carrots, lettuce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Pepper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16/row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basil, carrots, onions, tomatoes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9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adish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2-3 grams (4/in)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cucumbers, lettuce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Squash</a:t>
                      </a:r>
                    </a:p>
                    <a:p>
                      <a:pPr algn="l" rtl="0" fontAlgn="t"/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Crookneck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Squash</a:t>
                      </a:r>
                    </a:p>
                    <a:p>
                      <a:pPr algn="l" rtl="0" fontAlgn="t"/>
                      <a:r>
                        <a:rPr lang="en-US" sz="9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Other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Tomato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8-10 starts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lb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Aug/Sept</a:t>
                      </a:r>
                    </a:p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basil, cabbage, carrots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68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Zucchini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 hills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 starts)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 lb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July/Aug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50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radish, marigolds,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5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67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Marigold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r>
                        <a:rPr lang="en-US" sz="900" b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(4-6/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cucumber, lettuce, squash, tomato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97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Zinnia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 (4-6/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Squash, pepper, tomato, cabbage, 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82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  Sunflower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 (2/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draws pests away from other plants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5013">
                <a:tc>
                  <a:txBody>
                    <a:bodyPr/>
                    <a:lstStyle/>
                    <a:p>
                      <a:pPr algn="l" rtl="0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994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Basil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50/row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(2-4/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tomatoes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06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__ Dill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50/row </a:t>
                      </a:r>
                    </a:p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(2-4/</a:t>
                      </a:r>
                      <a:r>
                        <a:rPr lang="en-US" sz="900" b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ft</a:t>
                      </a:r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2ft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N/A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August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cucumbers and onions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900" b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Cabbage, lettuce, Onion, Radish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136" marR="4136" marT="4136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38233" y="6405466"/>
            <a:ext cx="2059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Total Optimal Yield:__</a:t>
            </a:r>
            <a:r>
              <a:rPr lang="en-US" sz="1100" b="1" u="sng" dirty="0"/>
              <a:t>366</a:t>
            </a:r>
            <a:r>
              <a:rPr lang="en-US" sz="1100" b="1" dirty="0"/>
              <a:t>____</a:t>
            </a:r>
          </a:p>
          <a:p>
            <a:r>
              <a:rPr lang="en-US" sz="1100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86675" y="7064514"/>
            <a:ext cx="23717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Directions</a:t>
            </a:r>
            <a:r>
              <a:rPr lang="en-US" sz="1000" i="1" dirty="0"/>
              <a:t>: Check Variety Box if planned </a:t>
            </a:r>
          </a:p>
          <a:p>
            <a:r>
              <a:rPr lang="en-US" sz="1000" i="1" dirty="0"/>
              <a:t>Enter # Rows Planned (2 or less) </a:t>
            </a:r>
          </a:p>
          <a:p>
            <a:r>
              <a:rPr lang="en-US" sz="1000" i="1" dirty="0"/>
              <a:t>Planned Total  = </a:t>
            </a:r>
            <a:r>
              <a:rPr lang="en-US" sz="1000" i="1" dirty="0" err="1"/>
              <a:t>YieldPerRow</a:t>
            </a:r>
            <a:r>
              <a:rPr lang="en-US" sz="1000" i="1" dirty="0"/>
              <a:t> * #Rows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71945" y="669484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81221" y="949105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66067" y="1334978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67969" y="1614600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61343" y="1886269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63245" y="2173264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65319" y="3237477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80815" y="2924214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67968" y="2646666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60766" y="2376492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72693" y="3515774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72116" y="3794070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58693" y="4743908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67969" y="4473735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61343" y="4061016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68857" y="5035237"/>
            <a:ext cx="111318" cy="119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65319" y="5468817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59379" y="5729106"/>
            <a:ext cx="111318" cy="11927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0329" y="0"/>
            <a:ext cx="2919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 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467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1542</TotalTime>
  <Words>1517</Words>
  <Application>Microsoft Office PowerPoint</Application>
  <PresentationFormat>Custom</PresentationFormat>
  <Paragraphs>554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Polk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Anderson</dc:creator>
  <cp:lastModifiedBy>Dean Anderson</cp:lastModifiedBy>
  <cp:revision>57</cp:revision>
  <cp:lastPrinted>2019-04-30T20:07:41Z</cp:lastPrinted>
  <dcterms:created xsi:type="dcterms:W3CDTF">2018-04-25T20:31:53Z</dcterms:created>
  <dcterms:modified xsi:type="dcterms:W3CDTF">2022-05-01T19:31:00Z</dcterms:modified>
</cp:coreProperties>
</file>